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09" r:id="rId3"/>
    <p:sldId id="1015" r:id="rId4"/>
    <p:sldId id="1029" r:id="rId5"/>
    <p:sldId id="1030" r:id="rId6"/>
    <p:sldId id="1016" r:id="rId7"/>
    <p:sldId id="1021" r:id="rId8"/>
    <p:sldId id="1022" r:id="rId9"/>
    <p:sldId id="1023" r:id="rId10"/>
    <p:sldId id="1025" r:id="rId11"/>
    <p:sldId id="1031" r:id="rId12"/>
    <p:sldId id="1026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84784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2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there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be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句型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F66D982-E34B-186D-990B-CE70C578A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的正确形式填空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bedroom.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bed near the window.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posters on the wall. Next to the bed,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desk with a lamp on it. And in the corner,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bookshelf full of interesting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9669CCC-EE97-939B-906F-DFC0832889A4}"/>
              </a:ext>
            </a:extLst>
          </p:cNvPr>
          <p:cNvSpPr txBox="1"/>
          <p:nvPr/>
        </p:nvSpPr>
        <p:spPr>
          <a:xfrm>
            <a:off x="4609645" y="1681954"/>
            <a:ext cx="14401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There is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135F47D-24C6-EE5D-3F65-F698A91A6FE3}"/>
              </a:ext>
            </a:extLst>
          </p:cNvPr>
          <p:cNvSpPr txBox="1"/>
          <p:nvPr/>
        </p:nvSpPr>
        <p:spPr>
          <a:xfrm>
            <a:off x="10032776" y="1719279"/>
            <a:ext cx="17510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There are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6F1B987-9C13-988C-FE19-2E5B94A4EF0D}"/>
              </a:ext>
            </a:extLst>
          </p:cNvPr>
          <p:cNvSpPr txBox="1"/>
          <p:nvPr/>
        </p:nvSpPr>
        <p:spPr>
          <a:xfrm>
            <a:off x="6861077" y="2178279"/>
            <a:ext cx="1561645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97BC54B-D05C-041B-5787-FBCA99985861}"/>
              </a:ext>
            </a:extLst>
          </p:cNvPr>
          <p:cNvSpPr txBox="1"/>
          <p:nvPr/>
        </p:nvSpPr>
        <p:spPr>
          <a:xfrm>
            <a:off x="4277754" y="2830521"/>
            <a:ext cx="1561645" cy="661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94FB532F-6F18-816A-BE22-4803C758F961}"/>
              </a:ext>
            </a:extLst>
          </p:cNvPr>
          <p:cNvSpPr txBox="1">
            <a:spLocks/>
          </p:cNvSpPr>
          <p:nvPr/>
        </p:nvSpPr>
        <p:spPr bwMode="auto">
          <a:xfrm>
            <a:off x="360854" y="34629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1.a bed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566" y="4044371"/>
            <a:ext cx="89781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en-US" altLang="zh-CN">
                <a:cs typeface="Times New Roman" panose="02020603050405020304" pitchFamily="18" charset="0"/>
              </a:rPr>
              <a:t>2.some posters</a:t>
            </a:r>
            <a:r>
              <a:rPr lang="zh-CN" altLang="zh-CN">
                <a:cs typeface="Times New Roman" panose="02020603050405020304" pitchFamily="18" charset="0"/>
              </a:rPr>
              <a:t>是复数，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are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687640"/>
            <a:ext cx="58128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lnSpc>
                <a:spcPct val="150000"/>
              </a:lnSpc>
            </a:pPr>
            <a:r>
              <a:rPr lang="en-US" altLang="zh-CN">
                <a:cs typeface="Times New Roman" panose="02020603050405020304" pitchFamily="18" charset="0"/>
              </a:rPr>
              <a:t>3.a small desk</a:t>
            </a:r>
            <a:r>
              <a:rPr lang="zh-CN" altLang="zh-CN">
                <a:cs typeface="Times New Roman" panose="02020603050405020304" pitchFamily="18" charset="0"/>
              </a:rPr>
              <a:t>是单数，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is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5236" y="5255495"/>
            <a:ext cx="56845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lnSpc>
                <a:spcPct val="150000"/>
              </a:lnSpc>
            </a:pPr>
            <a:r>
              <a:rPr lang="en-US" altLang="zh-CN">
                <a:cs typeface="Times New Roman" panose="02020603050405020304" pitchFamily="18" charset="0"/>
              </a:rPr>
              <a:t>4.a bookshelf</a:t>
            </a:r>
            <a:r>
              <a:rPr lang="zh-CN" altLang="zh-CN">
                <a:cs typeface="Times New Roman" panose="02020603050405020304" pitchFamily="18" charset="0"/>
              </a:rPr>
              <a:t>是单数，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is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96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3" grpId="0"/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F059AA1-3066-40C5-DE6E-2E1EEBBA1CE7}"/>
              </a:ext>
            </a:extLst>
          </p:cNvPr>
          <p:cNvSpPr/>
          <p:nvPr/>
        </p:nvSpPr>
        <p:spPr bwMode="auto">
          <a:xfrm>
            <a:off x="360854" y="774228"/>
            <a:ext cx="11496092" cy="5679108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AFECD5-874E-8C6A-2701-4E79BCCA1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72174"/>
            <a:ext cx="11485848" cy="5181162"/>
          </a:xfrm>
        </p:spPr>
        <p:txBody>
          <a:bodyPr/>
          <a:lstStyle/>
          <a:p>
            <a:pPr algn="ctr"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主谓一致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单数名词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复数名词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时态变化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将来时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否定句与疑问句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t/aren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疑问句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...?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5310B1A-1737-C29C-A406-F00E5FA2F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67" y="764704"/>
            <a:ext cx="1677545" cy="50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345814-FFC8-5297-DE66-C664D29B2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324653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句型介绍卧室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句话。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90813" hangingPunct="0">
              <a:tabLst>
                <a:tab pos="2690813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	________________________________________________	________________________________________________	________________________________________________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zxjtt9.jpg" descr="id:2147492420;FounderCES">
            <a:extLst>
              <a:ext uri="{FF2B5EF4-FFF2-40B4-BE49-F238E27FC236}">
                <a16:creationId xmlns:a16="http://schemas.microsoft.com/office/drawing/2014/main" id="{48DFFDB4-86A5-DAF8-5E55-FA8E35769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060848"/>
            <a:ext cx="2562921" cy="2232248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218B4D67-4E69-FC62-0A1D-665E0C52CFB1}"/>
              </a:ext>
            </a:extLst>
          </p:cNvPr>
          <p:cNvSpPr txBox="1">
            <a:spLocks/>
          </p:cNvSpPr>
          <p:nvPr/>
        </p:nvSpPr>
        <p:spPr bwMode="auto">
          <a:xfrm>
            <a:off x="3070078" y="1734716"/>
            <a:ext cx="867032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4375"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bedroom. Look, there is a bed in my bedroom. There is a dog on it. There is a table in my bedroom. There are some books on the table. There is a football under the chair. I like my bedroom.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5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4846" y="2273321"/>
            <a:ext cx="8991856" cy="259583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books in the library.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图书馆里有很多书。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were a librarian, how would you introduce the 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facilities in the library to new students?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假如你是图书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管理员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你要怎么向新来的同学介绍图书馆的设施呢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313096"/>
            <a:ext cx="2780753" cy="762785"/>
          </a:xfrm>
          <a:prstGeom prst="rect">
            <a:avLst/>
          </a:prstGeom>
        </p:spPr>
      </p:pic>
      <p:pic>
        <p:nvPicPr>
          <p:cNvPr id="3" name="zxc11.jpg" descr="id:2147492364;FounderCES">
            <a:extLst>
              <a:ext uri="{FF2B5EF4-FFF2-40B4-BE49-F238E27FC236}">
                <a16:creationId xmlns:a16="http://schemas.microsoft.com/office/drawing/2014/main" id="{782EDE08-D5F8-64D0-749D-03F7ADAA4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38" y="2465224"/>
            <a:ext cx="2546808" cy="130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1413495"/>
            <a:ext cx="11342184" cy="3959721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1413495"/>
            <a:ext cx="2800183" cy="734565"/>
          </a:xfrm>
          <a:prstGeom prst="rect">
            <a:avLst/>
          </a:prstGeom>
        </p:spPr>
      </p:pic>
      <p:pic>
        <p:nvPicPr>
          <p:cNvPr id="4" name="DT02.eps" descr="id:2147492392;FounderCES">
            <a:extLst>
              <a:ext uri="{FF2B5EF4-FFF2-40B4-BE49-F238E27FC236}">
                <a16:creationId xmlns:a16="http://schemas.microsoft.com/office/drawing/2014/main" id="{33511695-290D-B5C1-F2E8-427969A4D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2277591"/>
            <a:ext cx="1057910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12C4F-00F2-F3EF-E9C8-08307955A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ABC070B-70DD-F447-435D-4F8398D0536E}"/>
              </a:ext>
            </a:extLst>
          </p:cNvPr>
          <p:cNvSpPr/>
          <p:nvPr/>
        </p:nvSpPr>
        <p:spPr bwMode="auto">
          <a:xfrm>
            <a:off x="369646" y="1412776"/>
            <a:ext cx="11451121" cy="388850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句型常用于表示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某时存在某人或某物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。其中，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可以看作是引导词，没有实际意义，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动词后面的名词或名词词组是句子的主语，主语后常接表示地点或时间的状语。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动词根据主语的单复数和时态的变化而变化。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句型的基本结构见上图。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2788"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如果句子中有两个或两个以上的主语，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动词的形式要跟离它最近的名词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在数上保持一致，即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就近原则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注意-双.eps" descr="id:2147492399;FounderCES">
            <a:extLst>
              <a:ext uri="{FF2B5EF4-FFF2-40B4-BE49-F238E27FC236}">
                <a16:creationId xmlns:a16="http://schemas.microsoft.com/office/drawing/2014/main" id="{1E3D5AFB-08FB-F520-2BD1-9E10F03BF4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4202800"/>
            <a:ext cx="848360" cy="39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8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613A1-1A80-37A1-89F2-005C152F4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337EEB60-2657-534E-B026-D714F8F09EDF}"/>
              </a:ext>
            </a:extLst>
          </p:cNvPr>
          <p:cNvSpPr/>
          <p:nvPr/>
        </p:nvSpPr>
        <p:spPr bwMode="auto">
          <a:xfrm>
            <a:off x="369646" y="1771006"/>
            <a:ext cx="11477056" cy="3242170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548476-862C-EA97-A6A6-EBAE5B3AA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771006"/>
            <a:ext cx="11485848" cy="3242170"/>
          </a:xfrm>
        </p:spPr>
        <p:txBody>
          <a:bodyPr/>
          <a:lstStyle/>
          <a:p>
            <a:pPr indent="143510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表示存在就用它。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句型有特点，主语位于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后面。单数主语用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记心间。多个主语并列时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最近一个说了算。一般疑问句子中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来当家。表示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怎么办，有个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别忘加。要是问我加哪里，就在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的后面。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是兄弟，两人脾气各不同。疑问、否定用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肯定句中用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用法口诀-双.eps" descr="id:2147492406;FounderCES">
            <a:extLst>
              <a:ext uri="{FF2B5EF4-FFF2-40B4-BE49-F238E27FC236}">
                <a16:creationId xmlns:a16="http://schemas.microsoft.com/office/drawing/2014/main" id="{A09C086F-D7C1-B562-1788-FD64A8769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1988840"/>
            <a:ext cx="1464310" cy="39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5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980728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872256"/>
            <a:ext cx="11485848" cy="3888500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动词的适当形式填空。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two thousand students in my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bed and two chairs in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trees on the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bread on the 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restaurants and a big supermarket in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19A6D17-C03E-3531-932E-4ECFBF9A999A}"/>
              </a:ext>
            </a:extLst>
          </p:cNvPr>
          <p:cNvSpPr txBox="1"/>
          <p:nvPr/>
        </p:nvSpPr>
        <p:spPr>
          <a:xfrm>
            <a:off x="1802774" y="2645704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72199F6-7459-07AF-78EA-9ACACB0666A5}"/>
              </a:ext>
            </a:extLst>
          </p:cNvPr>
          <p:cNvSpPr txBox="1"/>
          <p:nvPr/>
        </p:nvSpPr>
        <p:spPr>
          <a:xfrm>
            <a:off x="1908278" y="3284494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A899711-6155-DAEE-FD8A-DF3FB0A225C1}"/>
              </a:ext>
            </a:extLst>
          </p:cNvPr>
          <p:cNvSpPr txBox="1"/>
          <p:nvPr/>
        </p:nvSpPr>
        <p:spPr>
          <a:xfrm>
            <a:off x="1802774" y="3918322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7A77456-726B-90A3-BD09-E9CF91CCBA7B}"/>
              </a:ext>
            </a:extLst>
          </p:cNvPr>
          <p:cNvSpPr txBox="1"/>
          <p:nvPr/>
        </p:nvSpPr>
        <p:spPr>
          <a:xfrm>
            <a:off x="1908278" y="4568434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807D21F-3CB7-32FC-D750-C636E7479349}"/>
              </a:ext>
            </a:extLst>
          </p:cNvPr>
          <p:cNvSpPr txBox="1"/>
          <p:nvPr/>
        </p:nvSpPr>
        <p:spPr>
          <a:xfrm>
            <a:off x="1802774" y="5209754"/>
            <a:ext cx="7920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8A19D7-5FB8-63F7-5BE8-D7A343E34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6530"/>
          </a:xfrm>
        </p:spPr>
        <p:txBody>
          <a:bodyPr/>
          <a:lstStyle/>
          <a:p>
            <a:pPr algn="just" hangingPunct="0">
              <a:lnSpc>
                <a:spcPct val="150000"/>
              </a:lnSpc>
              <a:buNone/>
              <a:tabLst>
                <a:tab pos="3856038" algn="l"/>
                <a:tab pos="5468938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3856038" algn="l"/>
                <a:tab pos="5468938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sz="2800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people waiting for the bus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algn="just" hangingPunct="0">
              <a:lnSpc>
                <a:spcPct val="150000"/>
              </a:lnSpc>
              <a:buNone/>
              <a:tabLst>
                <a:tab pos="3856038" algn="l"/>
                <a:tab pos="5468938" algn="l"/>
              </a:tabLst>
            </a:pP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are	B. is	C. /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 hangingPunct="0">
              <a:lnSpc>
                <a:spcPct val="150000"/>
              </a:lnSpc>
              <a:buNone/>
              <a:tabLst>
                <a:tab pos="3856038" algn="l"/>
                <a:tab pos="5468938" algn="l"/>
              </a:tabLst>
            </a:pP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>
                <a:solidFill>
                  <a:srgbClr val="00AEEF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>
                <a:solidFill>
                  <a:srgbClr val="00AEE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sz="2800" u="sng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pairs of shoes in the room</a:t>
            </a:r>
            <a:r>
              <a:rPr lang="en-US" altLang="zh-CN" sz="280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algn="just" hangingPunct="0">
              <a:lnSpc>
                <a:spcPct val="150000"/>
              </a:lnSpc>
              <a:tabLst>
                <a:tab pos="3856038" algn="l"/>
                <a:tab pos="5468938" algn="l"/>
              </a:tabLst>
            </a:pP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are	B. is	C. isn’t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FDD6094-1446-652E-E77B-450E4731379C}"/>
              </a:ext>
            </a:extLst>
          </p:cNvPr>
          <p:cNvSpPr txBox="1"/>
          <p:nvPr/>
        </p:nvSpPr>
        <p:spPr>
          <a:xfrm>
            <a:off x="973846" y="2312257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1FFF9DA-69A3-E8E7-C57E-C1A7231A9FC7}"/>
              </a:ext>
            </a:extLst>
          </p:cNvPr>
          <p:cNvSpPr txBox="1"/>
          <p:nvPr/>
        </p:nvSpPr>
        <p:spPr>
          <a:xfrm>
            <a:off x="973846" y="3584165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5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A2B2D34-5DDD-57DB-70EA-48BC3D56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4539191"/>
          </a:xfrm>
        </p:spPr>
        <p:txBody>
          <a:bodyPr/>
          <a:lstStyle/>
          <a:p>
            <a:pPr marL="1792288" indent="-1792288" hangingPunct="0">
              <a:tabLst>
                <a:tab pos="4230688" algn="l"/>
                <a:tab pos="67294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potatoes. But 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one tomato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7294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	B.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C.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7294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water in the bottle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7294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isn’t	B. is	C. are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0688" algn="l"/>
                <a:tab pos="67294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and some books in my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0688" algn="l"/>
                <a:tab pos="67294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	B. are	C. have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973CFC7-0604-9E02-A91F-1B4FE3FDCE1D}"/>
              </a:ext>
            </a:extLst>
          </p:cNvPr>
          <p:cNvSpPr txBox="1"/>
          <p:nvPr/>
        </p:nvSpPr>
        <p:spPr>
          <a:xfrm>
            <a:off x="982638" y="1251176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AE75A7D-767C-ED44-B57D-F6CBBCB11660}"/>
              </a:ext>
            </a:extLst>
          </p:cNvPr>
          <p:cNvSpPr txBox="1"/>
          <p:nvPr/>
        </p:nvSpPr>
        <p:spPr>
          <a:xfrm>
            <a:off x="971300" y="3176182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CFE2004-19E9-4EFE-F328-76BAED3B0140}"/>
              </a:ext>
            </a:extLst>
          </p:cNvPr>
          <p:cNvSpPr txBox="1"/>
          <p:nvPr/>
        </p:nvSpPr>
        <p:spPr>
          <a:xfrm>
            <a:off x="962508" y="4457846"/>
            <a:ext cx="4408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80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E1C191A-FD51-A0FC-9835-11B5211CF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813899"/>
          </a:xfrm>
        </p:spPr>
        <p:txBody>
          <a:bodyPr/>
          <a:lstStyle/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按要求改写句子。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kites on the wall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some rice in the bag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forty-eight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pupils in Miss Guo’s class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room has a sofa and a TV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sofa and a TV in the room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birds are singing in the forest now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tabLst>
                <a:tab pos="4231005" algn="l"/>
                <a:tab pos="8191500" algn="l"/>
              </a:tabLst>
            </a:pP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birds singing in the forest now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75A21D1-3B41-93DB-9DB6-EC3A9DF78FDC}"/>
              </a:ext>
            </a:extLst>
          </p:cNvPr>
          <p:cNvSpPr txBox="1"/>
          <p:nvPr/>
        </p:nvSpPr>
        <p:spPr>
          <a:xfrm>
            <a:off x="369480" y="1727858"/>
            <a:ext cx="6096000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aren’t any kites on the wall.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06A3CD1-F802-8658-AF9B-6C6989369191}"/>
              </a:ext>
            </a:extLst>
          </p:cNvPr>
          <p:cNvSpPr txBox="1"/>
          <p:nvPr/>
        </p:nvSpPr>
        <p:spPr>
          <a:xfrm>
            <a:off x="387749" y="2753222"/>
            <a:ext cx="6096000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any rice in the bag?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669AC81-512B-D986-AF09-0C8A517D939A}"/>
              </a:ext>
            </a:extLst>
          </p:cNvPr>
          <p:cNvSpPr txBox="1"/>
          <p:nvPr/>
        </p:nvSpPr>
        <p:spPr>
          <a:xfrm>
            <a:off x="388116" y="3790212"/>
            <a:ext cx="7507290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pupils are there in Miss Guo’s class?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F8774DC-ACE1-A9A9-2E8F-77C01DB2A7AB}"/>
              </a:ext>
            </a:extLst>
          </p:cNvPr>
          <p:cNvSpPr txBox="1"/>
          <p:nvPr/>
        </p:nvSpPr>
        <p:spPr>
          <a:xfrm>
            <a:off x="406574" y="4942198"/>
            <a:ext cx="20162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There      is  </a:t>
            </a:r>
            <a:endParaRPr lang="zh-CN" altLang="en-US" sz="26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B5CCD05-7344-1EFF-1C76-CA00160D1F2B}"/>
              </a:ext>
            </a:extLst>
          </p:cNvPr>
          <p:cNvSpPr txBox="1"/>
          <p:nvPr/>
        </p:nvSpPr>
        <p:spPr>
          <a:xfrm>
            <a:off x="433469" y="5983784"/>
            <a:ext cx="2205353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</a:rPr>
              <a:t>There     are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94196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463</Words>
  <Application>Microsoft Office PowerPoint</Application>
  <PresentationFormat>自定义</PresentationFormat>
  <Paragraphs>75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364</cp:revision>
  <dcterms:created xsi:type="dcterms:W3CDTF">2020-11-06T05:24:00Z</dcterms:created>
  <dcterms:modified xsi:type="dcterms:W3CDTF">2025-06-10T02:20:34Z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